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notesSlides/notesSlide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7"/>
  </p:notesMasterIdLst>
  <p:sldIdLst>
    <p:sldId id="510" r:id="rId2"/>
    <p:sldId id="420" r:id="rId3"/>
    <p:sldId id="497" r:id="rId4"/>
    <p:sldId id="507" r:id="rId5"/>
    <p:sldId id="485" r:id="rId6"/>
    <p:sldId id="499" r:id="rId7"/>
    <p:sldId id="266" r:id="rId8"/>
    <p:sldId id="501" r:id="rId9"/>
    <p:sldId id="500" r:id="rId10"/>
    <p:sldId id="502" r:id="rId11"/>
    <p:sldId id="509" r:id="rId12"/>
    <p:sldId id="508" r:id="rId13"/>
    <p:sldId id="504" r:id="rId14"/>
    <p:sldId id="506" r:id="rId15"/>
    <p:sldId id="42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FA03F"/>
    <a:srgbClr val="6DD9FF"/>
    <a:srgbClr val="00B0F0"/>
    <a:srgbClr val="FFC000"/>
    <a:srgbClr val="0148BB"/>
    <a:srgbClr val="11FF7D"/>
    <a:srgbClr val="005A7A"/>
    <a:srgbClr val="0079A4"/>
    <a:srgbClr val="007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4279" autoAdjust="0"/>
  </p:normalViewPr>
  <p:slideViewPr>
    <p:cSldViewPr snapToGrid="0">
      <p:cViewPr varScale="1">
        <p:scale>
          <a:sx n="70" d="100"/>
          <a:sy n="70" d="100"/>
        </p:scale>
        <p:origin x="48" y="322"/>
      </p:cViewPr>
      <p:guideLst>
        <p:guide orient="horz" pos="2160"/>
        <p:guide pos="3825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A8045-6E36-4C62-8857-7400E1CBB75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51372-23EF-4795-A641-4C80C55C2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10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00" dirty="0"/>
              <a:t>快乐 欣喜若狂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1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6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51372-23EF-4795-A641-4C80C55C2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3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1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8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174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296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7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707C85-10B4-4B2C-B150-972A150DF5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5E61F6E-FCC3-419A-B9A0-78C44F33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4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49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59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7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3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单击图标添加图片</a:t>
            </a:r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529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AD8366-5C00-447D-88D1-BE430A12972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5BBCD7-0311-46DF-A17D-B3986B8329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153A">
                  <a:alpha val="79000"/>
                </a:srgbClr>
              </a:gs>
              <a:gs pos="100000">
                <a:srgbClr val="03050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44446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49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udemoniajw@gmail.com" TargetMode="External"/><Relationship Id="rId2" Type="http://schemas.openxmlformats.org/officeDocument/2006/relationships/hyperlink" Target="mailto:zychen@nju.edu.cn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7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pzy2000/-" TargetMode="External"/><Relationship Id="rId5" Type="http://schemas.openxmlformats.org/officeDocument/2006/relationships/hyperlink" Target="https://tianchi.aliyun.com/dataset/dataDetail?dataId=106411" TargetMode="External"/><Relationship Id="rId4" Type="http://schemas.openxmlformats.org/officeDocument/2006/relationships/hyperlink" Target="https://github.com/xiaohai-AI/lcqmc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E41A9D8-CC79-4C96-AE7A-37534E73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0079DF4-FFBE-49D0-B62A-CC249755EBFA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1C3193">
                  <a:alpha val="95000"/>
                </a:srgbClr>
              </a:gs>
              <a:gs pos="100000">
                <a:srgbClr val="10132F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5659240F-4E8C-4211-924C-4E391C434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0624F7C2-D5D0-4CB3-B0FE-B327C4DA2F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AA3EE25-75B2-4273-BE38-52B41A149417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101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12" y="21602"/>
            <a:ext cx="2159844" cy="121211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3BDD929-5A05-4E10-AA06-B599B7CB744A}"/>
              </a:ext>
            </a:extLst>
          </p:cNvPr>
          <p:cNvGrpSpPr/>
          <p:nvPr/>
        </p:nvGrpSpPr>
        <p:grpSpPr>
          <a:xfrm>
            <a:off x="1100057" y="1344660"/>
            <a:ext cx="7810425" cy="1631216"/>
            <a:chOff x="1079575" y="1810532"/>
            <a:chExt cx="7810425" cy="16312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698C70-B48B-420B-B558-B523A74768AD}"/>
                </a:ext>
              </a:extLst>
            </p:cNvPr>
            <p:cNvSpPr txBox="1"/>
            <p:nvPr/>
          </p:nvSpPr>
          <p:spPr>
            <a:xfrm>
              <a:off x="1079575" y="1810532"/>
              <a:ext cx="781042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0" b="1" dirty="0">
                  <a:gradFill flip="none" rotWithShape="1">
                    <a:gsLst>
                      <a:gs pos="47000">
                        <a:srgbClr val="B88F4D"/>
                      </a:gs>
                      <a:gs pos="8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1902    2022</a:t>
              </a: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6229C9D2-ED9C-422F-94EF-A7FD7BC0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6666" y="2466976"/>
              <a:ext cx="1637997" cy="466518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9FF871C-EC2D-470E-B9B3-738D4C0A8102}"/>
              </a:ext>
            </a:extLst>
          </p:cNvPr>
          <p:cNvSpPr txBox="1"/>
          <p:nvPr/>
        </p:nvSpPr>
        <p:spPr>
          <a:xfrm>
            <a:off x="2380" y="2828835"/>
            <a:ext cx="12192002" cy="1200329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reflection blurRad="6350" stA="50000" endA="300" endPos="90000" dist="2032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数据科学大作业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73" y="668975"/>
            <a:ext cx="4479254" cy="44792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29636" r="30133" b="29139"/>
          <a:stretch>
            <a:fillRect/>
          </a:stretch>
        </p:blipFill>
        <p:spPr>
          <a:xfrm>
            <a:off x="5041916" y="1863496"/>
            <a:ext cx="2063734" cy="211469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0" y="555221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98070" y="2359219"/>
            <a:ext cx="1197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mputa Bangiz" panose="02000000000000000000" pitchFamily="2" charset="0"/>
              </a:rPr>
              <a:t>03</a:t>
            </a:r>
            <a:endParaRPr lang="zh-CN" altLang="en-US" sz="5400" spc="600" dirty="0">
              <a:solidFill>
                <a:schemeClr val="bg1"/>
              </a:solidFill>
              <a:latin typeface="Amputa Bangiz" panose="02000000000000000000" pitchFamily="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56166" y="4634273"/>
            <a:ext cx="2959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 spc="60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作业内容</a:t>
            </a:r>
          </a:p>
        </p:txBody>
      </p:sp>
      <p:sp>
        <p:nvSpPr>
          <p:cNvPr id="29" name="椭圆 28"/>
          <p:cNvSpPr/>
          <p:nvPr/>
        </p:nvSpPr>
        <p:spPr>
          <a:xfrm>
            <a:off x="3447" y="552935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65D7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99792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9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 animBg="1"/>
      <p:bldP spid="2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AAF47-2336-4AD2-9E22-006D39D01A13}"/>
              </a:ext>
            </a:extLst>
          </p:cNvPr>
          <p:cNvSpPr txBox="1"/>
          <p:nvPr/>
        </p:nvSpPr>
        <p:spPr>
          <a:xfrm>
            <a:off x="2570106" y="125424"/>
            <a:ext cx="8784541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600" dirty="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作业内容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83F8D6-36AB-4789-9454-2D6059295671}"/>
              </a:ext>
            </a:extLst>
          </p:cNvPr>
          <p:cNvSpPr/>
          <p:nvPr/>
        </p:nvSpPr>
        <p:spPr>
          <a:xfrm>
            <a:off x="710277" y="1212979"/>
            <a:ext cx="10771447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实现对同义字段的关联匹配，为字段推荐出相似度最高的</a:t>
            </a:r>
            <a:r>
              <a:rPr lang="en-US" altLang="zh-CN" dirty="0" err="1">
                <a:solidFill>
                  <a:schemeClr val="bg1"/>
                </a:solidFill>
              </a:rPr>
              <a:t>TopK</a:t>
            </a:r>
            <a:r>
              <a:rPr lang="zh-CN" altLang="en-US" dirty="0">
                <a:solidFill>
                  <a:schemeClr val="bg1"/>
                </a:solidFill>
              </a:rPr>
              <a:t>项，考虑到线上使用的场景，</a:t>
            </a:r>
            <a:r>
              <a:rPr lang="zh-CN" altLang="en-US" b="1" dirty="0">
                <a:solidFill>
                  <a:schemeClr val="bg1"/>
                </a:solidFill>
              </a:rPr>
              <a:t>平衡准确率和时间上的关系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15A3B6-F332-4FD3-9258-3EFA3300152F}"/>
              </a:ext>
            </a:extLst>
          </p:cNvPr>
          <p:cNvSpPr/>
          <p:nvPr/>
        </p:nvSpPr>
        <p:spPr>
          <a:xfrm>
            <a:off x="6676087" y="1913487"/>
            <a:ext cx="4670912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输入：待匹配串，</a:t>
            </a:r>
            <a:r>
              <a:rPr lang="en-US" altLang="zh-CN" sz="1600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topk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输出：匹配到的</a:t>
            </a:r>
            <a:r>
              <a:rPr lang="en-US" altLang="zh-CN" sz="1600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topk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个结果及各自的相似度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体现出算法的精度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(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直接命中的精度，</a:t>
            </a:r>
            <a:r>
              <a:rPr lang="en-US" altLang="zh-CN" sz="1600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topk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的精度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)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和匹配时间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3FB46-5AAF-40FB-9200-DA1DE05F3E6B}"/>
              </a:ext>
            </a:extLst>
          </p:cNvPr>
          <p:cNvSpPr txBox="1"/>
          <p:nvPr/>
        </p:nvSpPr>
        <p:spPr>
          <a:xfrm>
            <a:off x="572190" y="2278339"/>
            <a:ext cx="432205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输入数据（</a:t>
            </a:r>
            <a:r>
              <a:rPr lang="en-US" altLang="zh-CN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573B9E-3ED1-4F5C-873C-01F835C0DBD8}"/>
              </a:ext>
            </a:extLst>
          </p:cNvPr>
          <p:cNvSpPr txBox="1"/>
          <p:nvPr/>
        </p:nvSpPr>
        <p:spPr>
          <a:xfrm>
            <a:off x="638865" y="4376833"/>
            <a:ext cx="432205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输出数据（</a:t>
            </a:r>
            <a:r>
              <a:rPr lang="en-US" altLang="zh-CN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r>
              <a:rPr lang="zh-CN" altLang="en-US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ED5996-9D8D-4680-9CF8-A93A2E99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4" y="2679661"/>
            <a:ext cx="4877051" cy="14986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91FA21-A799-4BD1-9CB1-198787DD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5"/>
          <a:stretch/>
        </p:blipFill>
        <p:spPr>
          <a:xfrm>
            <a:off x="638864" y="4832760"/>
            <a:ext cx="4877051" cy="17209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6B75D6-88C4-41C7-85C0-52AEA8667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018" y="4419063"/>
            <a:ext cx="3878778" cy="21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038277"/>
            <a:ext cx="12192002" cy="1200329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reflection blurRad="6350" stA="50000" endA="300" endPos="90000" dist="2032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大作业提交格式要求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3238607"/>
            <a:ext cx="12192000" cy="0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447" y="3215747"/>
            <a:ext cx="45719" cy="45719"/>
          </a:xfrm>
          <a:prstGeom prst="ellipse">
            <a:avLst/>
          </a:prstGeom>
          <a:solidFill>
            <a:srgbClr val="65D7FF">
              <a:alpha val="72000"/>
            </a:srgbClr>
          </a:solidFill>
          <a:ln w="1270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99792 -2.22222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AAF47-2336-4AD2-9E22-006D39D01A13}"/>
              </a:ext>
            </a:extLst>
          </p:cNvPr>
          <p:cNvSpPr txBox="1"/>
          <p:nvPr/>
        </p:nvSpPr>
        <p:spPr>
          <a:xfrm>
            <a:off x="2697182" y="240957"/>
            <a:ext cx="8784541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600" dirty="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研究报告格式要求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83F8D6-36AB-4789-9454-2D6059295671}"/>
              </a:ext>
            </a:extLst>
          </p:cNvPr>
          <p:cNvSpPr/>
          <p:nvPr/>
        </p:nvSpPr>
        <p:spPr>
          <a:xfrm>
            <a:off x="710276" y="1451304"/>
            <a:ext cx="10771447" cy="420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小组信息：人数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学号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姓名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邮箱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组员分工职责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研究问题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zh-CN" dirty="0">
                <a:solidFill>
                  <a:schemeClr val="bg1"/>
                </a:solidFill>
              </a:rPr>
              <a:t>你</a:t>
            </a:r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zh-CN" altLang="zh-CN" dirty="0">
                <a:solidFill>
                  <a:schemeClr val="bg1"/>
                </a:solidFill>
              </a:rPr>
              <a:t>研究的问题，</a:t>
            </a:r>
            <a:r>
              <a:rPr lang="zh-CN" altLang="en-US" dirty="0">
                <a:solidFill>
                  <a:schemeClr val="bg1"/>
                </a:solidFill>
              </a:rPr>
              <a:t>你对该问题的认识，你的研究出发点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代码开源地址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zh-CN" dirty="0">
                <a:solidFill>
                  <a:schemeClr val="bg1"/>
                </a:solidFill>
              </a:rPr>
              <a:t>给出分析代码的地址，并且解释代码与研究问题的对应关系，</a:t>
            </a:r>
            <a:r>
              <a:rPr lang="zh-CN" altLang="en-US" dirty="0">
                <a:solidFill>
                  <a:schemeClr val="bg1"/>
                </a:solidFill>
              </a:rPr>
              <a:t>代码的实现逻辑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研究方法（重点）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zh-CN" dirty="0">
                <a:solidFill>
                  <a:schemeClr val="bg1"/>
                </a:solidFill>
              </a:rPr>
              <a:t>包括你用到的</a:t>
            </a:r>
            <a:r>
              <a:rPr lang="zh-CN" altLang="en-US" dirty="0">
                <a:solidFill>
                  <a:schemeClr val="bg1"/>
                </a:solidFill>
              </a:rPr>
              <a:t>匹配</a:t>
            </a:r>
            <a:r>
              <a:rPr lang="zh-CN" altLang="zh-CN" dirty="0">
                <a:solidFill>
                  <a:schemeClr val="bg1"/>
                </a:solidFill>
              </a:rPr>
              <a:t>方法、所使用的数据集，及其他你所用到的一切方法。这部分需要你的详细说明，</a:t>
            </a:r>
            <a:r>
              <a:rPr lang="zh-CN" altLang="en-US" dirty="0">
                <a:solidFill>
                  <a:schemeClr val="bg1"/>
                </a:solidFill>
              </a:rPr>
              <a:t>要</a:t>
            </a:r>
            <a:r>
              <a:rPr lang="zh-CN" altLang="zh-CN" dirty="0">
                <a:solidFill>
                  <a:schemeClr val="bg1"/>
                </a:solidFill>
              </a:rPr>
              <a:t>做到逻辑清晰且易理解。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案例分析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zh-CN" dirty="0">
                <a:solidFill>
                  <a:schemeClr val="bg1"/>
                </a:solidFill>
              </a:rPr>
              <a:t>针对研究问题的分析，格式不作限制。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对这门课的意见和想对老师说的话，</a:t>
            </a:r>
            <a:r>
              <a:rPr lang="zh-CN" altLang="zh-CN" dirty="0">
                <a:solidFill>
                  <a:schemeClr val="bg1"/>
                </a:solidFill>
              </a:rPr>
              <a:t>也欢迎感兴趣的同学们</a:t>
            </a:r>
            <a:r>
              <a:rPr lang="zh-CN" altLang="en-US" dirty="0">
                <a:solidFill>
                  <a:schemeClr val="bg1"/>
                </a:solidFill>
              </a:rPr>
              <a:t>申请</a:t>
            </a:r>
            <a:r>
              <a:rPr lang="zh-CN" altLang="zh-CN" dirty="0">
                <a:solidFill>
                  <a:schemeClr val="bg1"/>
                </a:solidFill>
              </a:rPr>
              <a:t>加入实验室的研究。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附录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zh-CN" dirty="0">
                <a:solidFill>
                  <a:schemeClr val="bg1"/>
                </a:solidFill>
              </a:rPr>
              <a:t>你认为需要补充到研究报告中帮助读者理解的数据、图表等。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注：以上为研究报告的标准格式，如果你有特别的思路，也可以适当调整报告的结构。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提交</a:t>
            </a:r>
            <a:r>
              <a:rPr lang="en-US" altLang="zh-CN" dirty="0">
                <a:solidFill>
                  <a:schemeClr val="bg1"/>
                </a:solidFill>
              </a:rPr>
              <a:t>PDF</a:t>
            </a:r>
            <a:r>
              <a:rPr lang="zh-CN" altLang="zh-CN" dirty="0">
                <a:solidFill>
                  <a:schemeClr val="bg1"/>
                </a:solidFill>
              </a:rPr>
              <a:t>格式，宋体小四，</a:t>
            </a:r>
            <a:r>
              <a:rPr lang="en-US" altLang="zh-CN" dirty="0">
                <a:solidFill>
                  <a:schemeClr val="bg1"/>
                </a:solidFill>
              </a:rPr>
              <a:t>1.5</a:t>
            </a:r>
            <a:r>
              <a:rPr lang="zh-CN" altLang="zh-CN" dirty="0">
                <a:solidFill>
                  <a:schemeClr val="bg1"/>
                </a:solidFill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386387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AAF47-2336-4AD2-9E22-006D39D01A13}"/>
              </a:ext>
            </a:extLst>
          </p:cNvPr>
          <p:cNvSpPr txBox="1"/>
          <p:nvPr/>
        </p:nvSpPr>
        <p:spPr>
          <a:xfrm>
            <a:off x="2570106" y="125424"/>
            <a:ext cx="8784541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600" dirty="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提交要求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83F8D6-36AB-4789-9454-2D6059295671}"/>
              </a:ext>
            </a:extLst>
          </p:cNvPr>
          <p:cNvSpPr/>
          <p:nvPr/>
        </p:nvSpPr>
        <p:spPr>
          <a:xfrm>
            <a:off x="710276" y="1451304"/>
            <a:ext cx="10771447" cy="378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小组人数：</a:t>
            </a:r>
            <a:r>
              <a:rPr lang="en-US" altLang="zh-CN" dirty="0">
                <a:solidFill>
                  <a:schemeClr val="bg1"/>
                </a:solidFill>
              </a:rPr>
              <a:t>1-3</a:t>
            </a:r>
            <a:r>
              <a:rPr lang="zh-CN" altLang="en-US" dirty="0">
                <a:solidFill>
                  <a:schemeClr val="bg1"/>
                </a:solidFill>
              </a:rPr>
              <a:t>人自由组队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CN" dirty="0">
                <a:solidFill>
                  <a:schemeClr val="bg1"/>
                </a:solidFill>
              </a:rPr>
              <a:t>提交时间</a:t>
            </a:r>
            <a:r>
              <a:rPr lang="zh-CN" altLang="en-US" dirty="0">
                <a:solidFill>
                  <a:schemeClr val="bg1"/>
                </a:solidFill>
              </a:rPr>
              <a:t>：期末考试后一周提交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提交格式：研究报告</a:t>
            </a:r>
            <a:endParaRPr lang="en-US" altLang="zh-CN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任课教师邮箱：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陈振宇	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zychen@nju.edu.cn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助教联系邮箱：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颜昌粤	   </a:t>
            </a:r>
            <a:r>
              <a:rPr lang="en-US" altLang="zh-CN" dirty="0">
                <a:solidFill>
                  <a:schemeClr val="bg1"/>
                </a:solidFill>
              </a:rPr>
              <a:t>1806094668@qq.com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刘佳玮	   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eudemoniajw@gmail.com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5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0722E341-6F9F-4242-BBA9-4BF14BD4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ECACDE23-4238-4D8C-B6C7-C4468580BEAF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1C3193">
                  <a:alpha val="95000"/>
                </a:srgbClr>
              </a:gs>
              <a:gs pos="100000">
                <a:srgbClr val="10132F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图片 81" descr="G:\2021\校庆\PPT\logo-08.pnglogo-08">
            <a:extLst>
              <a:ext uri="{FF2B5EF4-FFF2-40B4-BE49-F238E27FC236}">
                <a16:creationId xmlns:a16="http://schemas.microsoft.com/office/drawing/2014/main" id="{B39D7835-02B6-44E6-898B-7E9C769E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81" name="图片 80" descr="G:\2021\校庆\PPT\logo-08.pnglogo-08">
            <a:extLst>
              <a:ext uri="{FF2B5EF4-FFF2-40B4-BE49-F238E27FC236}">
                <a16:creationId xmlns:a16="http://schemas.microsoft.com/office/drawing/2014/main" id="{5AC94C5D-1826-452B-A71E-48323E88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8AB7C75-FE1D-4932-B836-A5F7BCAF1D3A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101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34581" y="2708993"/>
            <a:ext cx="3715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60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076CF1C1-6C73-D648-8CF9-F7152B1C09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27" y="3724656"/>
            <a:ext cx="4025164" cy="835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15303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015740"/>
            <a:ext cx="4729480" cy="4364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525" y="1227455"/>
            <a:ext cx="12201525" cy="4322446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88364" y="3011170"/>
            <a:ext cx="4897560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 fontScale="92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智慧政务文本匹配系统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99267DE-9BC3-4868-B5EE-56599A35887E}"/>
              </a:ext>
            </a:extLst>
          </p:cNvPr>
          <p:cNvSpPr txBox="1"/>
          <p:nvPr/>
        </p:nvSpPr>
        <p:spPr>
          <a:xfrm>
            <a:off x="2690259" y="4956279"/>
            <a:ext cx="6811481" cy="46166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数据科学大作业选题</a:t>
            </a:r>
            <a:r>
              <a:rPr lang="en-US" altLang="zh-CN" sz="24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文本匹配篇之算法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4286" y="1190846"/>
            <a:ext cx="10644515" cy="351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200000"/>
              </a:lnSpc>
            </a:pPr>
            <a:r>
              <a:rPr lang="zh-CN" altLang="en-US" sz="2400" dirty="0">
                <a:solidFill>
                  <a:srgbClr val="79D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研究背景：</a:t>
            </a:r>
            <a:endParaRPr lang="en-US" altLang="zh-CN" sz="2400" dirty="0">
              <a:solidFill>
                <a:srgbClr val="79D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2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智慧政务服务综合平台由“政务服务门户”、“政务服务管理系统”、“政融选择系统”、“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事项目录管理系统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”、“智能决策支持系统”、“数据共享系统”、“电子监察监管系统”、“统一受理平台”等系统作为基础支撑，覆盖线上线下多种渠道，实现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服务场景多样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数据交换共享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、科技水平领先的智慧服务，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涵盖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医保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教育就业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婚姻生育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等等各项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民生领域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为公众提供方便快捷、公平普惠、优质高效的网上政务服务。是各级政府加快政府职能转变，持续深化“放管服”改革的重要抓手。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63713" y="377326"/>
            <a:ext cx="0" cy="38037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2276475" y="580671"/>
            <a:ext cx="98429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221966" y="557811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 flipV="1">
            <a:off x="0" y="6174740"/>
            <a:ext cx="11744325" cy="10160"/>
          </a:xfrm>
          <a:prstGeom prst="line">
            <a:avLst/>
          </a:prstGeom>
          <a:ln>
            <a:solidFill>
              <a:schemeClr val="accent1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1729732" y="6151881"/>
            <a:ext cx="45719" cy="45719"/>
          </a:xfrm>
          <a:prstGeom prst="ellipse">
            <a:avLst/>
          </a:prstGeom>
          <a:solidFill>
            <a:srgbClr val="65D7FF">
              <a:alpha val="40000"/>
            </a:srgbClr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85117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5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73112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6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2" grpId="0" animBg="1"/>
      <p:bldP spid="2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3713" y="1134286"/>
            <a:ext cx="10644515" cy="377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200000"/>
              </a:lnSpc>
            </a:pPr>
            <a:r>
              <a:rPr lang="zh-CN" altLang="en-US" dirty="0">
                <a:solidFill>
                  <a:srgbClr val="79D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研究内容：</a:t>
            </a:r>
            <a:endParaRPr lang="en-US" altLang="zh-CN" dirty="0">
              <a:solidFill>
                <a:srgbClr val="79D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08965">
              <a:lnSpc>
                <a:spcPct val="2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每一项服务背后都依托于不同的数据支撑，但由于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不同地区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不同政府部门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对于数据的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标准不同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，也就导致了同一数据有不同的表现形式，例如在公安部门内数据表现为“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”，在民政局内的数据表现为“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”，都表示为同一个意思，以往的工作是通过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的手段将这些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同义字段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关联到事项目录管理系统中的标准字段，比如将“姓名”，“名称”都统一成“姓名”这个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标准数据元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这种方法耗时耗力，而且往往关联某个标准数据元时需要依靠外部的辅助信息，例如下列的“设计利用储量”关联到标准数据元字段“矿产设计利用储量”就需要利用额外的“自然资源”这个字段作为判断，即我们的场景任务并不简单的是一对一的匹配，有时候需要涉及到多对一的匹配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63713" y="377326"/>
            <a:ext cx="0" cy="38037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2276475" y="580671"/>
            <a:ext cx="98429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221966" y="557811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 flipV="1">
            <a:off x="0" y="6174740"/>
            <a:ext cx="11744325" cy="10160"/>
          </a:xfrm>
          <a:prstGeom prst="line">
            <a:avLst/>
          </a:prstGeom>
          <a:ln>
            <a:solidFill>
              <a:schemeClr val="accent1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1729732" y="6151881"/>
            <a:ext cx="45719" cy="45719"/>
          </a:xfrm>
          <a:prstGeom prst="ellipse">
            <a:avLst/>
          </a:prstGeom>
          <a:solidFill>
            <a:srgbClr val="65D7FF">
              <a:alpha val="40000"/>
            </a:srgbClr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93C5C3-90A6-4E49-9FF3-84465134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0" y="5430475"/>
            <a:ext cx="11123710" cy="3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85117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5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73112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6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600ADF-2B66-47FB-B45B-8A14BDA41852}"/>
              </a:ext>
            </a:extLst>
          </p:cNvPr>
          <p:cNvSpPr txBox="1"/>
          <p:nvPr/>
        </p:nvSpPr>
        <p:spPr>
          <a:xfrm>
            <a:off x="2496545" y="124277"/>
            <a:ext cx="1804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C4C67E-F119-4056-8FF9-C90486D49977}"/>
              </a:ext>
            </a:extLst>
          </p:cNvPr>
          <p:cNvCxnSpPr/>
          <p:nvPr/>
        </p:nvCxnSpPr>
        <p:spPr>
          <a:xfrm>
            <a:off x="763713" y="377326"/>
            <a:ext cx="0" cy="38037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40BE7FC-E191-4EBD-941C-F0F3C7ECEB2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301064" y="322279"/>
            <a:ext cx="7818366" cy="63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BC9B38C-542F-4736-9791-3CDCD71F9D24}"/>
              </a:ext>
            </a:extLst>
          </p:cNvPr>
          <p:cNvSpPr/>
          <p:nvPr/>
        </p:nvSpPr>
        <p:spPr>
          <a:xfrm>
            <a:off x="2745841" y="557811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BECE4C0-825D-42FF-A43B-E619D9B319D8}"/>
              </a:ext>
            </a:extLst>
          </p:cNvPr>
          <p:cNvGrpSpPr/>
          <p:nvPr/>
        </p:nvGrpSpPr>
        <p:grpSpPr>
          <a:xfrm>
            <a:off x="594994" y="1295260"/>
            <a:ext cx="9859981" cy="4802153"/>
            <a:chOff x="896651" y="1191565"/>
            <a:chExt cx="9859981" cy="480215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00FA73A-CC0B-4116-9C02-19A3A2F83859}"/>
                </a:ext>
              </a:extLst>
            </p:cNvPr>
            <p:cNvGrpSpPr/>
            <p:nvPr/>
          </p:nvGrpSpPr>
          <p:grpSpPr>
            <a:xfrm>
              <a:off x="1833615" y="1191565"/>
              <a:ext cx="8923017" cy="3594324"/>
              <a:chOff x="1722404" y="2105965"/>
              <a:chExt cx="8923017" cy="3594324"/>
            </a:xfrm>
          </p:grpSpPr>
          <p:grpSp>
            <p:nvGrpSpPr>
              <p:cNvPr id="7" name="#4915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8D1FE66D-7122-44E7-8448-A1B4F32AF4E5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1722404" y="2105965"/>
                <a:ext cx="8923017" cy="3317547"/>
                <a:chOff x="1833690" y="2736159"/>
                <a:chExt cx="8923017" cy="3317547"/>
              </a:xfrm>
            </p:grpSpPr>
            <p:grpSp>
              <p:nvGrpSpPr>
                <p:cNvPr id="8" name="îSľíḑê">
                  <a:extLst>
                    <a:ext uri="{FF2B5EF4-FFF2-40B4-BE49-F238E27FC236}">
                      <a16:creationId xmlns:a16="http://schemas.microsoft.com/office/drawing/2014/main" id="{0AA770C2-28DF-41BC-8C38-9F99CFC2E683}"/>
                    </a:ext>
                  </a:extLst>
                </p:cNvPr>
                <p:cNvGrpSpPr/>
                <p:nvPr/>
              </p:nvGrpSpPr>
              <p:grpSpPr>
                <a:xfrm>
                  <a:off x="4999803" y="3893482"/>
                  <a:ext cx="2160224" cy="2160224"/>
                  <a:chOff x="1628621" y="4990611"/>
                  <a:chExt cx="2160224" cy="2160224"/>
                </a:xfrm>
              </p:grpSpPr>
              <p:sp>
                <p:nvSpPr>
                  <p:cNvPr id="25" name="işḷíde">
                    <a:extLst>
                      <a:ext uri="{FF2B5EF4-FFF2-40B4-BE49-F238E27FC236}">
                        <a16:creationId xmlns:a16="http://schemas.microsoft.com/office/drawing/2014/main" id="{E3BDAC5F-14C4-4CD5-B908-0EC04B25975D}"/>
                      </a:ext>
                    </a:extLst>
                  </p:cNvPr>
                  <p:cNvSpPr/>
                  <p:nvPr/>
                </p:nvSpPr>
                <p:spPr>
                  <a:xfrm>
                    <a:off x="1628621" y="4990611"/>
                    <a:ext cx="2160224" cy="21602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905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iṡḻidé">
                    <a:extLst>
                      <a:ext uri="{FF2B5EF4-FFF2-40B4-BE49-F238E27FC236}">
                        <a16:creationId xmlns:a16="http://schemas.microsoft.com/office/drawing/2014/main" id="{7AD6C816-9FFD-40CB-9A45-53F5E68AA9E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388" y="5868693"/>
                    <a:ext cx="12208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800" b="1" dirty="0">
                        <a:solidFill>
                          <a:schemeClr val="bg1"/>
                        </a:solidFill>
                      </a:rPr>
                      <a:t>可选</a:t>
                    </a:r>
                    <a:r>
                      <a:rPr lang="zh-CN" altLang="en-US" b="1" dirty="0">
                        <a:solidFill>
                          <a:schemeClr val="bg1"/>
                        </a:solidFill>
                      </a:rPr>
                      <a:t>方法</a:t>
                    </a:r>
                    <a:endParaRPr lang="en-US" altLang="zh-CN" sz="1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" name="îŝľîďè">
                  <a:extLst>
                    <a:ext uri="{FF2B5EF4-FFF2-40B4-BE49-F238E27FC236}">
                      <a16:creationId xmlns:a16="http://schemas.microsoft.com/office/drawing/2014/main" id="{1A9F0B33-A875-4E1C-AC08-811813A0A475}"/>
                    </a:ext>
                  </a:extLst>
                </p:cNvPr>
                <p:cNvGrpSpPr/>
                <p:nvPr/>
              </p:nvGrpSpPr>
              <p:grpSpPr>
                <a:xfrm>
                  <a:off x="6831328" y="2771423"/>
                  <a:ext cx="3925379" cy="1553411"/>
                  <a:chOff x="5211354" y="3808355"/>
                  <a:chExt cx="3925379" cy="1553411"/>
                </a:xfrm>
              </p:grpSpPr>
              <p:sp>
                <p:nvSpPr>
                  <p:cNvPr id="23" name="iśliḋe">
                    <a:extLst>
                      <a:ext uri="{FF2B5EF4-FFF2-40B4-BE49-F238E27FC236}">
                        <a16:creationId xmlns:a16="http://schemas.microsoft.com/office/drawing/2014/main" id="{BE7671C9-976B-437E-91BA-6C1104FD4605}"/>
                      </a:ext>
                    </a:extLst>
                  </p:cNvPr>
                  <p:cNvSpPr/>
                  <p:nvPr/>
                </p:nvSpPr>
                <p:spPr>
                  <a:xfrm>
                    <a:off x="6025624" y="3808355"/>
                    <a:ext cx="3111109" cy="980828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noAutofit/>
                  </a:bodyPr>
                  <a:lstStyle/>
                  <a:p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词向量：</a:t>
                    </a:r>
                    <a:endParaRPr lang="en-US" altLang="zh-CN" dirty="0">
                      <a:solidFill>
                        <a:srgbClr val="FFC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en-US" altLang="zh-CN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word2vec</a:t>
                    </a:r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词向量训练</a:t>
                    </a:r>
                    <a:endParaRPr lang="en-US" altLang="zh-CN" dirty="0">
                      <a:solidFill>
                        <a:srgbClr val="FFC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及中文文本相似度计算</a:t>
                    </a:r>
                    <a:endParaRPr lang="en-US" altLang="zh-CN" dirty="0">
                      <a:solidFill>
                        <a:srgbClr val="FFC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" name="íṥḻiḓê">
                    <a:extLst>
                      <a:ext uri="{FF2B5EF4-FFF2-40B4-BE49-F238E27FC236}">
                        <a16:creationId xmlns:a16="http://schemas.microsoft.com/office/drawing/2014/main" id="{A6747CFD-8F6F-47F8-A4C4-FAF6E7ADFDA6}"/>
                      </a:ext>
                    </a:extLst>
                  </p:cNvPr>
                  <p:cNvSpPr/>
                  <p:nvPr/>
                </p:nvSpPr>
                <p:spPr>
                  <a:xfrm>
                    <a:off x="5211354" y="4641766"/>
                    <a:ext cx="720000" cy="72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r>
                      <a:rPr lang="en-US" altLang="zh-CN" sz="2000" b="1" dirty="0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en-US" altLang="zh-CN" sz="100" b="1" dirty="0">
                        <a:solidFill>
                          <a:srgbClr val="FFC000"/>
                        </a:solidFill>
                      </a:rPr>
                      <a:t> </a:t>
                    </a:r>
                    <a:r>
                      <a:rPr lang="en-US" altLang="zh-CN" sz="2000" b="1" dirty="0">
                        <a:solidFill>
                          <a:srgbClr val="FFC000"/>
                        </a:solidFill>
                      </a:rPr>
                      <a:t>2</a:t>
                    </a:r>
                    <a:endParaRPr lang="zh-CN" altLang="en-US" sz="2000" b="1" dirty="0">
                      <a:solidFill>
                        <a:srgbClr val="FFC000"/>
                      </a:solidFill>
                    </a:endParaRPr>
                  </a:p>
                </p:txBody>
              </p:sp>
            </p:grpSp>
            <p:grpSp>
              <p:nvGrpSpPr>
                <p:cNvPr id="11" name="îṥḻíḑê">
                  <a:extLst>
                    <a:ext uri="{FF2B5EF4-FFF2-40B4-BE49-F238E27FC236}">
                      <a16:creationId xmlns:a16="http://schemas.microsoft.com/office/drawing/2014/main" id="{F4A71535-DBD7-4583-8A63-51DBBBF28940}"/>
                    </a:ext>
                  </a:extLst>
                </p:cNvPr>
                <p:cNvGrpSpPr/>
                <p:nvPr/>
              </p:nvGrpSpPr>
              <p:grpSpPr>
                <a:xfrm>
                  <a:off x="1833690" y="2736159"/>
                  <a:ext cx="3527134" cy="1588675"/>
                  <a:chOff x="8156200" y="2977747"/>
                  <a:chExt cx="3527134" cy="1588675"/>
                </a:xfrm>
              </p:grpSpPr>
              <p:sp>
                <p:nvSpPr>
                  <p:cNvPr id="17" name="ïş1îďé">
                    <a:extLst>
                      <a:ext uri="{FF2B5EF4-FFF2-40B4-BE49-F238E27FC236}">
                        <a16:creationId xmlns:a16="http://schemas.microsoft.com/office/drawing/2014/main" id="{50B292E6-962A-49FA-A95D-0A03D1C80B3E}"/>
                      </a:ext>
                    </a:extLst>
                  </p:cNvPr>
                  <p:cNvSpPr/>
                  <p:nvPr/>
                </p:nvSpPr>
                <p:spPr>
                  <a:xfrm>
                    <a:off x="8156200" y="2977747"/>
                    <a:ext cx="2986623" cy="1534843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noAutofit/>
                  </a:bodyPr>
                  <a:lstStyle/>
                  <a:p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文本相似度匹配：</a:t>
                    </a:r>
                    <a:endParaRPr lang="en-US" altLang="zh-CN" dirty="0">
                      <a:solidFill>
                        <a:srgbClr val="FFC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r>
                      <a:rPr lang="en-US" altLang="zh-CN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Python</a:t>
                    </a:r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标准库中的</a:t>
                    </a:r>
                    <a:r>
                      <a:rPr lang="en-US" altLang="zh-CN" dirty="0" err="1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SequenceMatcher</a:t>
                    </a:r>
                    <a:r>
                      <a:rPr lang="zh-CN" altLang="en-US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方法</a:t>
                    </a:r>
                    <a:endParaRPr lang="en-US" altLang="zh-CN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8" name="îṩľídè">
                    <a:extLst>
                      <a:ext uri="{FF2B5EF4-FFF2-40B4-BE49-F238E27FC236}">
                        <a16:creationId xmlns:a16="http://schemas.microsoft.com/office/drawing/2014/main" id="{62E64A6B-F299-4C8A-8D03-8ACB84B857EA}"/>
                      </a:ext>
                    </a:extLst>
                  </p:cNvPr>
                  <p:cNvSpPr/>
                  <p:nvPr/>
                </p:nvSpPr>
                <p:spPr>
                  <a:xfrm>
                    <a:off x="10963334" y="3846422"/>
                    <a:ext cx="720000" cy="72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r>
                      <a:rPr lang="en-US" altLang="zh-CN" sz="2000" b="1" dirty="0">
                        <a:solidFill>
                          <a:schemeClr val="tx1"/>
                        </a:solidFill>
                      </a:rPr>
                      <a:t>0</a:t>
                    </a:r>
                    <a:r>
                      <a:rPr lang="en-US" altLang="zh-CN" sz="1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2000" b="1" dirty="0">
                        <a:solidFill>
                          <a:schemeClr val="tx1"/>
                        </a:solidFill>
                      </a:rPr>
                      <a:t>1</a:t>
                    </a:r>
                    <a:endParaRPr lang="zh-CN" alt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6" name="îṩľídè">
                <a:extLst>
                  <a:ext uri="{FF2B5EF4-FFF2-40B4-BE49-F238E27FC236}">
                    <a16:creationId xmlns:a16="http://schemas.microsoft.com/office/drawing/2014/main" id="{42DCBB9A-2347-41A6-9A03-65BCA3F5BF6E}"/>
                  </a:ext>
                </a:extLst>
              </p:cNvPr>
              <p:cNvSpPr/>
              <p:nvPr/>
            </p:nvSpPr>
            <p:spPr>
              <a:xfrm>
                <a:off x="4529538" y="4980289"/>
                <a:ext cx="720000" cy="72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rgbClr val="FFC000"/>
                    </a:solidFill>
                  </a:rPr>
                  <a:t>03</a:t>
                </a:r>
                <a:endParaRPr lang="zh-CN" altLang="en-US" sz="2000" b="1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C570DC-220A-49BB-AB68-BB4E3FCE4946}"/>
                </a:ext>
              </a:extLst>
            </p:cNvPr>
            <p:cNvSpPr txBox="1"/>
            <p:nvPr/>
          </p:nvSpPr>
          <p:spPr>
            <a:xfrm>
              <a:off x="896651" y="4239392"/>
              <a:ext cx="374409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谷歌在海量的语料基础上运行自监督学习方法得到的语言表征模型，提供一个供其他任务迁移学习的模型。</a:t>
              </a:r>
              <a:endPara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îṩľídè">
            <a:extLst>
              <a:ext uri="{FF2B5EF4-FFF2-40B4-BE49-F238E27FC236}">
                <a16:creationId xmlns:a16="http://schemas.microsoft.com/office/drawing/2014/main" id="{E217467C-120D-48FD-892F-A6E1CEF47697}"/>
              </a:ext>
            </a:extLst>
          </p:cNvPr>
          <p:cNvSpPr/>
          <p:nvPr/>
        </p:nvSpPr>
        <p:spPr>
          <a:xfrm>
            <a:off x="6529596" y="4181456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dirty="0">
                <a:solidFill>
                  <a:schemeClr val="tx1"/>
                </a:solidFill>
              </a:rPr>
              <a:t>0</a:t>
            </a:r>
            <a:r>
              <a:rPr lang="en-US" altLang="zh-CN" sz="1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4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iśliḋe">
            <a:extLst>
              <a:ext uri="{FF2B5EF4-FFF2-40B4-BE49-F238E27FC236}">
                <a16:creationId xmlns:a16="http://schemas.microsoft.com/office/drawing/2014/main" id="{72660EB8-1B63-4C14-8425-9BB6D548B2E9}"/>
              </a:ext>
            </a:extLst>
          </p:cNvPr>
          <p:cNvSpPr/>
          <p:nvPr/>
        </p:nvSpPr>
        <p:spPr>
          <a:xfrm>
            <a:off x="7362720" y="4321564"/>
            <a:ext cx="3111109" cy="159299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混合策略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9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85117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5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73" y="668975"/>
            <a:ext cx="4479254" cy="44792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29636" r="30133" b="29139"/>
          <a:stretch>
            <a:fillRect/>
          </a:stretch>
        </p:blipFill>
        <p:spPr>
          <a:xfrm>
            <a:off x="5041916" y="1863496"/>
            <a:ext cx="2063734" cy="211469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0" y="555221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98070" y="2359219"/>
            <a:ext cx="899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mputa Bangiz" panose="02000000000000000000" pitchFamily="2" charset="0"/>
              </a:rPr>
              <a:t>01</a:t>
            </a:r>
            <a:endParaRPr lang="zh-CN" altLang="en-US" sz="5400" spc="600" dirty="0">
              <a:solidFill>
                <a:schemeClr val="bg1"/>
              </a:solidFill>
              <a:latin typeface="Amputa Bangiz" panose="02000000000000000000" pitchFamily="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41916" y="4634273"/>
            <a:ext cx="2397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 spc="60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数据源</a:t>
            </a:r>
          </a:p>
        </p:txBody>
      </p:sp>
      <p:sp>
        <p:nvSpPr>
          <p:cNvPr id="29" name="椭圆 28"/>
          <p:cNvSpPr/>
          <p:nvPr/>
        </p:nvSpPr>
        <p:spPr>
          <a:xfrm>
            <a:off x="3447" y="552935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65D7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99792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9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 animBg="1"/>
      <p:bldP spid="2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38519" y="203118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目标数据源分类</a:t>
            </a:r>
          </a:p>
        </p:txBody>
      </p:sp>
      <p:sp>
        <p:nvSpPr>
          <p:cNvPr id="15" name="矩形 14"/>
          <p:cNvSpPr/>
          <p:nvPr/>
        </p:nvSpPr>
        <p:spPr>
          <a:xfrm>
            <a:off x="783061" y="3153063"/>
            <a:ext cx="5162137" cy="214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互联网数据庞大复杂，从庞大复杂的数据里获取有用数据，首先需要将目标数据源进行分类。，考虑到本课题的研究目标，数据源将分成以下两类：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政府机关数据库；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开源语料库（小黄鸡、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LCQMC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AFQMC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>
            <a:off x="853741" y="2739067"/>
            <a:ext cx="4798328" cy="0"/>
          </a:xfrm>
          <a:prstGeom prst="line">
            <a:avLst/>
          </a:prstGeom>
          <a:ln w="3810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52252" y="354155"/>
            <a:ext cx="378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8D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763713" y="420868"/>
            <a:ext cx="0" cy="38037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3595816" y="591285"/>
            <a:ext cx="8215184" cy="19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52252" y="591285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41041" y="2950158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889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446566" y="1008508"/>
            <a:ext cx="4751668" cy="4531775"/>
            <a:chOff x="6286909" y="1396819"/>
            <a:chExt cx="4751668" cy="4531775"/>
          </a:xfrm>
        </p:grpSpPr>
        <p:grpSp>
          <p:nvGrpSpPr>
            <p:cNvPr id="2" name="组合 12"/>
            <p:cNvGrpSpPr/>
            <p:nvPr/>
          </p:nvGrpSpPr>
          <p:grpSpPr>
            <a:xfrm>
              <a:off x="7910060" y="2936699"/>
              <a:ext cx="2924319" cy="1653841"/>
              <a:chOff x="8240713" y="2065338"/>
              <a:chExt cx="2816225" cy="2124075"/>
            </a:xfrm>
            <a:solidFill>
              <a:schemeClr val="bg1">
                <a:alpha val="31000"/>
              </a:schemeClr>
            </a:solidFill>
            <a:effectLst>
              <a:glow>
                <a:schemeClr val="accent1"/>
              </a:glow>
            </a:effectLst>
          </p:grpSpPr>
          <p:sp>
            <p:nvSpPr>
              <p:cNvPr id="3" name="Freeform 5"/>
              <p:cNvSpPr/>
              <p:nvPr/>
            </p:nvSpPr>
            <p:spPr bwMode="auto">
              <a:xfrm>
                <a:off x="8240713" y="2065338"/>
                <a:ext cx="908050" cy="1450975"/>
              </a:xfrm>
              <a:custGeom>
                <a:avLst/>
                <a:gdLst>
                  <a:gd name="T0" fmla="*/ 168 w 193"/>
                  <a:gd name="T1" fmla="*/ 3 h 308"/>
                  <a:gd name="T2" fmla="*/ 168 w 193"/>
                  <a:gd name="T3" fmla="*/ 155 h 308"/>
                  <a:gd name="T4" fmla="*/ 130 w 193"/>
                  <a:gd name="T5" fmla="*/ 193 h 308"/>
                  <a:gd name="T6" fmla="*/ 64 w 193"/>
                  <a:gd name="T7" fmla="*/ 193 h 308"/>
                  <a:gd name="T8" fmla="*/ 0 w 193"/>
                  <a:gd name="T9" fmla="*/ 257 h 308"/>
                  <a:gd name="T10" fmla="*/ 0 w 193"/>
                  <a:gd name="T11" fmla="*/ 308 h 308"/>
                  <a:gd name="T12" fmla="*/ 26 w 193"/>
                  <a:gd name="T13" fmla="*/ 307 h 308"/>
                  <a:gd name="T14" fmla="*/ 26 w 193"/>
                  <a:gd name="T15" fmla="*/ 257 h 308"/>
                  <a:gd name="T16" fmla="*/ 64 w 193"/>
                  <a:gd name="T17" fmla="*/ 218 h 308"/>
                  <a:gd name="T18" fmla="*/ 130 w 193"/>
                  <a:gd name="T19" fmla="*/ 218 h 308"/>
                  <a:gd name="T20" fmla="*/ 193 w 193"/>
                  <a:gd name="T21" fmla="*/ 155 h 308"/>
                  <a:gd name="T22" fmla="*/ 193 w 193"/>
                  <a:gd name="T23" fmla="*/ 0 h 308"/>
                  <a:gd name="T24" fmla="*/ 168 w 193"/>
                  <a:gd name="T25" fmla="*/ 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308">
                    <a:moveTo>
                      <a:pt x="168" y="3"/>
                    </a:move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8" y="176"/>
                      <a:pt x="151" y="193"/>
                      <a:pt x="130" y="193"/>
                    </a:cubicBezTo>
                    <a:cubicBezTo>
                      <a:pt x="64" y="193"/>
                      <a:pt x="64" y="193"/>
                      <a:pt x="64" y="193"/>
                    </a:cubicBezTo>
                    <a:cubicBezTo>
                      <a:pt x="29" y="193"/>
                      <a:pt x="0" y="221"/>
                      <a:pt x="0" y="257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9" y="308"/>
                      <a:pt x="17" y="308"/>
                      <a:pt x="26" y="307"/>
                    </a:cubicBezTo>
                    <a:cubicBezTo>
                      <a:pt x="26" y="257"/>
                      <a:pt x="26" y="257"/>
                      <a:pt x="26" y="257"/>
                    </a:cubicBezTo>
                    <a:cubicBezTo>
                      <a:pt x="26" y="235"/>
                      <a:pt x="43" y="218"/>
                      <a:pt x="64" y="218"/>
                    </a:cubicBezTo>
                    <a:cubicBezTo>
                      <a:pt x="130" y="218"/>
                      <a:pt x="130" y="218"/>
                      <a:pt x="130" y="218"/>
                    </a:cubicBezTo>
                    <a:cubicBezTo>
                      <a:pt x="165" y="218"/>
                      <a:pt x="193" y="190"/>
                      <a:pt x="193" y="155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85" y="1"/>
                      <a:pt x="176" y="1"/>
                      <a:pt x="168" y="3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4" name="Freeform 6"/>
              <p:cNvSpPr/>
              <p:nvPr/>
            </p:nvSpPr>
            <p:spPr bwMode="auto">
              <a:xfrm>
                <a:off x="9172575" y="2074863"/>
                <a:ext cx="993775" cy="2114550"/>
              </a:xfrm>
              <a:custGeom>
                <a:avLst/>
                <a:gdLst>
                  <a:gd name="T0" fmla="*/ 22 w 211"/>
                  <a:gd name="T1" fmla="*/ 2 h 449"/>
                  <a:gd name="T2" fmla="*/ 22 w 211"/>
                  <a:gd name="T3" fmla="*/ 136 h 449"/>
                  <a:gd name="T4" fmla="*/ 56 w 211"/>
                  <a:gd name="T5" fmla="*/ 170 h 449"/>
                  <a:gd name="T6" fmla="*/ 155 w 211"/>
                  <a:gd name="T7" fmla="*/ 170 h 449"/>
                  <a:gd name="T8" fmla="*/ 211 w 211"/>
                  <a:gd name="T9" fmla="*/ 226 h 449"/>
                  <a:gd name="T10" fmla="*/ 211 w 211"/>
                  <a:gd name="T11" fmla="*/ 449 h 449"/>
                  <a:gd name="T12" fmla="*/ 189 w 211"/>
                  <a:gd name="T13" fmla="*/ 449 h 449"/>
                  <a:gd name="T14" fmla="*/ 189 w 211"/>
                  <a:gd name="T15" fmla="*/ 226 h 449"/>
                  <a:gd name="T16" fmla="*/ 155 w 211"/>
                  <a:gd name="T17" fmla="*/ 192 h 449"/>
                  <a:gd name="T18" fmla="*/ 56 w 211"/>
                  <a:gd name="T19" fmla="*/ 193 h 449"/>
                  <a:gd name="T20" fmla="*/ 0 w 211"/>
                  <a:gd name="T21" fmla="*/ 136 h 449"/>
                  <a:gd name="T22" fmla="*/ 0 w 211"/>
                  <a:gd name="T23" fmla="*/ 0 h 449"/>
                  <a:gd name="T24" fmla="*/ 22 w 211"/>
                  <a:gd name="T25" fmla="*/ 2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449">
                    <a:moveTo>
                      <a:pt x="22" y="2"/>
                    </a:moveTo>
                    <a:cubicBezTo>
                      <a:pt x="22" y="136"/>
                      <a:pt x="22" y="136"/>
                      <a:pt x="22" y="136"/>
                    </a:cubicBezTo>
                    <a:cubicBezTo>
                      <a:pt x="22" y="155"/>
                      <a:pt x="37" y="170"/>
                      <a:pt x="56" y="170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86" y="170"/>
                      <a:pt x="211" y="195"/>
                      <a:pt x="211" y="226"/>
                    </a:cubicBezTo>
                    <a:cubicBezTo>
                      <a:pt x="211" y="449"/>
                      <a:pt x="211" y="449"/>
                      <a:pt x="211" y="449"/>
                    </a:cubicBezTo>
                    <a:cubicBezTo>
                      <a:pt x="204" y="449"/>
                      <a:pt x="196" y="449"/>
                      <a:pt x="189" y="449"/>
                    </a:cubicBezTo>
                    <a:cubicBezTo>
                      <a:pt x="189" y="226"/>
                      <a:pt x="189" y="226"/>
                      <a:pt x="189" y="226"/>
                    </a:cubicBezTo>
                    <a:cubicBezTo>
                      <a:pt x="189" y="208"/>
                      <a:pt x="174" y="192"/>
                      <a:pt x="155" y="192"/>
                    </a:cubicBezTo>
                    <a:cubicBezTo>
                      <a:pt x="56" y="193"/>
                      <a:pt x="56" y="193"/>
                      <a:pt x="56" y="193"/>
                    </a:cubicBezTo>
                    <a:cubicBezTo>
                      <a:pt x="25" y="193"/>
                      <a:pt x="0" y="167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"/>
                      <a:pt x="14" y="1"/>
                      <a:pt x="22" y="2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5" name="Freeform 7"/>
              <p:cNvSpPr/>
              <p:nvPr/>
            </p:nvSpPr>
            <p:spPr bwMode="auto">
              <a:xfrm>
                <a:off x="9294813" y="2287588"/>
                <a:ext cx="1441450" cy="1331912"/>
              </a:xfrm>
              <a:custGeom>
                <a:avLst/>
                <a:gdLst>
                  <a:gd name="T0" fmla="*/ 14 w 306"/>
                  <a:gd name="T1" fmla="*/ 2 h 283"/>
                  <a:gd name="T2" fmla="*/ 14 w 306"/>
                  <a:gd name="T3" fmla="*/ 86 h 283"/>
                  <a:gd name="T4" fmla="*/ 36 w 306"/>
                  <a:gd name="T5" fmla="*/ 107 h 283"/>
                  <a:gd name="T6" fmla="*/ 271 w 306"/>
                  <a:gd name="T7" fmla="*/ 107 h 283"/>
                  <a:gd name="T8" fmla="*/ 306 w 306"/>
                  <a:gd name="T9" fmla="*/ 143 h 283"/>
                  <a:gd name="T10" fmla="*/ 306 w 306"/>
                  <a:gd name="T11" fmla="*/ 283 h 283"/>
                  <a:gd name="T12" fmla="*/ 292 w 306"/>
                  <a:gd name="T13" fmla="*/ 283 h 283"/>
                  <a:gd name="T14" fmla="*/ 292 w 306"/>
                  <a:gd name="T15" fmla="*/ 143 h 283"/>
                  <a:gd name="T16" fmla="*/ 271 w 306"/>
                  <a:gd name="T17" fmla="*/ 121 h 283"/>
                  <a:gd name="T18" fmla="*/ 36 w 306"/>
                  <a:gd name="T19" fmla="*/ 121 h 283"/>
                  <a:gd name="T20" fmla="*/ 0 w 306"/>
                  <a:gd name="T21" fmla="*/ 86 h 283"/>
                  <a:gd name="T22" fmla="*/ 0 w 306"/>
                  <a:gd name="T23" fmla="*/ 0 h 283"/>
                  <a:gd name="T24" fmla="*/ 14 w 306"/>
                  <a:gd name="T25" fmla="*/ 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" h="283">
                    <a:moveTo>
                      <a:pt x="14" y="2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98"/>
                      <a:pt x="24" y="107"/>
                      <a:pt x="36" y="107"/>
                    </a:cubicBezTo>
                    <a:cubicBezTo>
                      <a:pt x="271" y="107"/>
                      <a:pt x="271" y="107"/>
                      <a:pt x="271" y="107"/>
                    </a:cubicBezTo>
                    <a:cubicBezTo>
                      <a:pt x="290" y="107"/>
                      <a:pt x="306" y="123"/>
                      <a:pt x="306" y="143"/>
                    </a:cubicBezTo>
                    <a:cubicBezTo>
                      <a:pt x="306" y="283"/>
                      <a:pt x="306" y="283"/>
                      <a:pt x="306" y="283"/>
                    </a:cubicBezTo>
                    <a:cubicBezTo>
                      <a:pt x="301" y="283"/>
                      <a:pt x="297" y="283"/>
                      <a:pt x="292" y="283"/>
                    </a:cubicBezTo>
                    <a:cubicBezTo>
                      <a:pt x="292" y="143"/>
                      <a:pt x="292" y="143"/>
                      <a:pt x="292" y="143"/>
                    </a:cubicBezTo>
                    <a:cubicBezTo>
                      <a:pt x="292" y="131"/>
                      <a:pt x="282" y="121"/>
                      <a:pt x="271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16" y="121"/>
                      <a:pt x="0" y="106"/>
                      <a:pt x="0" y="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1"/>
                      <a:pt x="10" y="1"/>
                      <a:pt x="14" y="2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6" name="Freeform 8"/>
              <p:cNvSpPr/>
              <p:nvPr/>
            </p:nvSpPr>
            <p:spPr bwMode="auto">
              <a:xfrm>
                <a:off x="9380538" y="2400300"/>
                <a:ext cx="1676400" cy="833437"/>
              </a:xfrm>
              <a:custGeom>
                <a:avLst/>
                <a:gdLst>
                  <a:gd name="T0" fmla="*/ 7 w 356"/>
                  <a:gd name="T1" fmla="*/ 1 h 177"/>
                  <a:gd name="T2" fmla="*/ 7 w 356"/>
                  <a:gd name="T3" fmla="*/ 61 h 177"/>
                  <a:gd name="T4" fmla="*/ 19 w 356"/>
                  <a:gd name="T5" fmla="*/ 72 h 177"/>
                  <a:gd name="T6" fmla="*/ 336 w 356"/>
                  <a:gd name="T7" fmla="*/ 72 h 177"/>
                  <a:gd name="T8" fmla="*/ 356 w 356"/>
                  <a:gd name="T9" fmla="*/ 91 h 177"/>
                  <a:gd name="T10" fmla="*/ 356 w 356"/>
                  <a:gd name="T11" fmla="*/ 177 h 177"/>
                  <a:gd name="T12" fmla="*/ 348 w 356"/>
                  <a:gd name="T13" fmla="*/ 177 h 177"/>
                  <a:gd name="T14" fmla="*/ 348 w 356"/>
                  <a:gd name="T15" fmla="*/ 91 h 177"/>
                  <a:gd name="T16" fmla="*/ 336 w 356"/>
                  <a:gd name="T17" fmla="*/ 80 h 177"/>
                  <a:gd name="T18" fmla="*/ 19 w 356"/>
                  <a:gd name="T19" fmla="*/ 80 h 177"/>
                  <a:gd name="T20" fmla="*/ 0 w 356"/>
                  <a:gd name="T21" fmla="*/ 61 h 177"/>
                  <a:gd name="T22" fmla="*/ 0 w 356"/>
                  <a:gd name="T23" fmla="*/ 0 h 177"/>
                  <a:gd name="T24" fmla="*/ 7 w 356"/>
                  <a:gd name="T25" fmla="*/ 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6" h="177">
                    <a:moveTo>
                      <a:pt x="7" y="1"/>
                    </a:moveTo>
                    <a:cubicBezTo>
                      <a:pt x="7" y="61"/>
                      <a:pt x="7" y="61"/>
                      <a:pt x="7" y="61"/>
                    </a:cubicBezTo>
                    <a:cubicBezTo>
                      <a:pt x="7" y="67"/>
                      <a:pt x="13" y="72"/>
                      <a:pt x="19" y="72"/>
                    </a:cubicBezTo>
                    <a:cubicBezTo>
                      <a:pt x="336" y="72"/>
                      <a:pt x="336" y="72"/>
                      <a:pt x="336" y="72"/>
                    </a:cubicBezTo>
                    <a:cubicBezTo>
                      <a:pt x="347" y="72"/>
                      <a:pt x="356" y="81"/>
                      <a:pt x="356" y="91"/>
                    </a:cubicBezTo>
                    <a:cubicBezTo>
                      <a:pt x="356" y="177"/>
                      <a:pt x="356" y="177"/>
                      <a:pt x="356" y="177"/>
                    </a:cubicBezTo>
                    <a:cubicBezTo>
                      <a:pt x="353" y="177"/>
                      <a:pt x="350" y="177"/>
                      <a:pt x="348" y="177"/>
                    </a:cubicBezTo>
                    <a:cubicBezTo>
                      <a:pt x="348" y="91"/>
                      <a:pt x="348" y="91"/>
                      <a:pt x="348" y="91"/>
                    </a:cubicBezTo>
                    <a:cubicBezTo>
                      <a:pt x="348" y="85"/>
                      <a:pt x="343" y="80"/>
                      <a:pt x="336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8" y="80"/>
                      <a:pt x="0" y="71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5" y="1"/>
                      <a:pt x="7" y="1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</p:grpSp>
        <p:sp>
          <p:nvSpPr>
            <p:cNvPr id="12" name="Freeform 9"/>
            <p:cNvSpPr/>
            <p:nvPr/>
          </p:nvSpPr>
          <p:spPr bwMode="auto">
            <a:xfrm>
              <a:off x="9694244" y="1919399"/>
              <a:ext cx="1344333" cy="730552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solidFill>
              <a:srgbClr val="0070C0">
                <a:alpha val="66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6505884" y="1396819"/>
              <a:ext cx="1404177" cy="763073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solidFill>
              <a:srgbClr val="0070C0">
                <a:alpha val="33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7489087" y="1754742"/>
              <a:ext cx="2754851" cy="1497071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100000">
                  <a:srgbClr val="281F8E"/>
                </a:gs>
              </a:gsLst>
              <a:lin ang="27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2761" y="2584205"/>
              <a:ext cx="2540404" cy="37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数据渠道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909" y="3711609"/>
              <a:ext cx="4751668" cy="22169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0.85117 -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5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3944 -3.703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73" y="668975"/>
            <a:ext cx="4479254" cy="44792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29636" r="30133" b="29139"/>
          <a:stretch>
            <a:fillRect/>
          </a:stretch>
        </p:blipFill>
        <p:spPr>
          <a:xfrm>
            <a:off x="5041916" y="1863496"/>
            <a:ext cx="2063734" cy="211469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0" y="555221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98070" y="2359219"/>
            <a:ext cx="1197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mputa Bangiz" panose="02000000000000000000" pitchFamily="2" charset="0"/>
              </a:rPr>
              <a:t>02</a:t>
            </a:r>
            <a:endParaRPr lang="zh-CN" altLang="en-US" sz="5400" spc="600" dirty="0">
              <a:solidFill>
                <a:schemeClr val="bg1"/>
              </a:solidFill>
              <a:latin typeface="Amputa Bangiz" panose="02000000000000000000" pitchFamily="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56166" y="4634273"/>
            <a:ext cx="2959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 spc="600">
                <a:solidFill>
                  <a:srgbClr val="5EAAF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数据获取</a:t>
            </a:r>
          </a:p>
        </p:txBody>
      </p:sp>
      <p:sp>
        <p:nvSpPr>
          <p:cNvPr id="29" name="椭圆 28"/>
          <p:cNvSpPr/>
          <p:nvPr/>
        </p:nvSpPr>
        <p:spPr>
          <a:xfrm>
            <a:off x="3447" y="552935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65D7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99792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9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 animBg="1"/>
      <p:bldP spid="2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52252" y="350072"/>
            <a:ext cx="378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8D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763713" y="420868"/>
            <a:ext cx="0" cy="38037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3534032" y="591285"/>
            <a:ext cx="8276968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52252" y="591285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41041" y="2950158"/>
            <a:ext cx="45719" cy="45719"/>
          </a:xfrm>
          <a:prstGeom prst="ellipse">
            <a:avLst/>
          </a:prstGeom>
          <a:solidFill>
            <a:srgbClr val="65D7FF"/>
          </a:solidFill>
          <a:ln w="3175">
            <a:noFill/>
          </a:ln>
          <a:effectLst>
            <a:glow rad="889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446566" y="1234942"/>
            <a:ext cx="4751668" cy="4531775"/>
            <a:chOff x="6286909" y="1396819"/>
            <a:chExt cx="4751668" cy="4531775"/>
          </a:xfrm>
        </p:grpSpPr>
        <p:grpSp>
          <p:nvGrpSpPr>
            <p:cNvPr id="2" name="组合 12"/>
            <p:cNvGrpSpPr/>
            <p:nvPr/>
          </p:nvGrpSpPr>
          <p:grpSpPr>
            <a:xfrm>
              <a:off x="7910060" y="2936699"/>
              <a:ext cx="2924319" cy="1653841"/>
              <a:chOff x="8240713" y="2065338"/>
              <a:chExt cx="2816225" cy="2124075"/>
            </a:xfrm>
            <a:solidFill>
              <a:schemeClr val="bg1">
                <a:alpha val="31000"/>
              </a:schemeClr>
            </a:solidFill>
            <a:effectLst>
              <a:glow>
                <a:schemeClr val="accent1"/>
              </a:glow>
            </a:effectLst>
          </p:grpSpPr>
          <p:sp>
            <p:nvSpPr>
              <p:cNvPr id="3" name="Freeform 5"/>
              <p:cNvSpPr/>
              <p:nvPr/>
            </p:nvSpPr>
            <p:spPr bwMode="auto">
              <a:xfrm>
                <a:off x="8240713" y="2065338"/>
                <a:ext cx="908050" cy="1450975"/>
              </a:xfrm>
              <a:custGeom>
                <a:avLst/>
                <a:gdLst>
                  <a:gd name="T0" fmla="*/ 168 w 193"/>
                  <a:gd name="T1" fmla="*/ 3 h 308"/>
                  <a:gd name="T2" fmla="*/ 168 w 193"/>
                  <a:gd name="T3" fmla="*/ 155 h 308"/>
                  <a:gd name="T4" fmla="*/ 130 w 193"/>
                  <a:gd name="T5" fmla="*/ 193 h 308"/>
                  <a:gd name="T6" fmla="*/ 64 w 193"/>
                  <a:gd name="T7" fmla="*/ 193 h 308"/>
                  <a:gd name="T8" fmla="*/ 0 w 193"/>
                  <a:gd name="T9" fmla="*/ 257 h 308"/>
                  <a:gd name="T10" fmla="*/ 0 w 193"/>
                  <a:gd name="T11" fmla="*/ 308 h 308"/>
                  <a:gd name="T12" fmla="*/ 26 w 193"/>
                  <a:gd name="T13" fmla="*/ 307 h 308"/>
                  <a:gd name="T14" fmla="*/ 26 w 193"/>
                  <a:gd name="T15" fmla="*/ 257 h 308"/>
                  <a:gd name="T16" fmla="*/ 64 w 193"/>
                  <a:gd name="T17" fmla="*/ 218 h 308"/>
                  <a:gd name="T18" fmla="*/ 130 w 193"/>
                  <a:gd name="T19" fmla="*/ 218 h 308"/>
                  <a:gd name="T20" fmla="*/ 193 w 193"/>
                  <a:gd name="T21" fmla="*/ 155 h 308"/>
                  <a:gd name="T22" fmla="*/ 193 w 193"/>
                  <a:gd name="T23" fmla="*/ 0 h 308"/>
                  <a:gd name="T24" fmla="*/ 168 w 193"/>
                  <a:gd name="T25" fmla="*/ 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308">
                    <a:moveTo>
                      <a:pt x="168" y="3"/>
                    </a:move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8" y="176"/>
                      <a:pt x="151" y="193"/>
                      <a:pt x="130" y="193"/>
                    </a:cubicBezTo>
                    <a:cubicBezTo>
                      <a:pt x="64" y="193"/>
                      <a:pt x="64" y="193"/>
                      <a:pt x="64" y="193"/>
                    </a:cubicBezTo>
                    <a:cubicBezTo>
                      <a:pt x="29" y="193"/>
                      <a:pt x="0" y="221"/>
                      <a:pt x="0" y="257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9" y="308"/>
                      <a:pt x="17" y="308"/>
                      <a:pt x="26" y="307"/>
                    </a:cubicBezTo>
                    <a:cubicBezTo>
                      <a:pt x="26" y="257"/>
                      <a:pt x="26" y="257"/>
                      <a:pt x="26" y="257"/>
                    </a:cubicBezTo>
                    <a:cubicBezTo>
                      <a:pt x="26" y="235"/>
                      <a:pt x="43" y="218"/>
                      <a:pt x="64" y="218"/>
                    </a:cubicBezTo>
                    <a:cubicBezTo>
                      <a:pt x="130" y="218"/>
                      <a:pt x="130" y="218"/>
                      <a:pt x="130" y="218"/>
                    </a:cubicBezTo>
                    <a:cubicBezTo>
                      <a:pt x="165" y="218"/>
                      <a:pt x="193" y="190"/>
                      <a:pt x="193" y="155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85" y="1"/>
                      <a:pt x="176" y="1"/>
                      <a:pt x="168" y="3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4" name="Freeform 6"/>
              <p:cNvSpPr/>
              <p:nvPr/>
            </p:nvSpPr>
            <p:spPr bwMode="auto">
              <a:xfrm>
                <a:off x="9172575" y="2074863"/>
                <a:ext cx="993775" cy="2114550"/>
              </a:xfrm>
              <a:custGeom>
                <a:avLst/>
                <a:gdLst>
                  <a:gd name="T0" fmla="*/ 22 w 211"/>
                  <a:gd name="T1" fmla="*/ 2 h 449"/>
                  <a:gd name="T2" fmla="*/ 22 w 211"/>
                  <a:gd name="T3" fmla="*/ 136 h 449"/>
                  <a:gd name="T4" fmla="*/ 56 w 211"/>
                  <a:gd name="T5" fmla="*/ 170 h 449"/>
                  <a:gd name="T6" fmla="*/ 155 w 211"/>
                  <a:gd name="T7" fmla="*/ 170 h 449"/>
                  <a:gd name="T8" fmla="*/ 211 w 211"/>
                  <a:gd name="T9" fmla="*/ 226 h 449"/>
                  <a:gd name="T10" fmla="*/ 211 w 211"/>
                  <a:gd name="T11" fmla="*/ 449 h 449"/>
                  <a:gd name="T12" fmla="*/ 189 w 211"/>
                  <a:gd name="T13" fmla="*/ 449 h 449"/>
                  <a:gd name="T14" fmla="*/ 189 w 211"/>
                  <a:gd name="T15" fmla="*/ 226 h 449"/>
                  <a:gd name="T16" fmla="*/ 155 w 211"/>
                  <a:gd name="T17" fmla="*/ 192 h 449"/>
                  <a:gd name="T18" fmla="*/ 56 w 211"/>
                  <a:gd name="T19" fmla="*/ 193 h 449"/>
                  <a:gd name="T20" fmla="*/ 0 w 211"/>
                  <a:gd name="T21" fmla="*/ 136 h 449"/>
                  <a:gd name="T22" fmla="*/ 0 w 211"/>
                  <a:gd name="T23" fmla="*/ 0 h 449"/>
                  <a:gd name="T24" fmla="*/ 22 w 211"/>
                  <a:gd name="T25" fmla="*/ 2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449">
                    <a:moveTo>
                      <a:pt x="22" y="2"/>
                    </a:moveTo>
                    <a:cubicBezTo>
                      <a:pt x="22" y="136"/>
                      <a:pt x="22" y="136"/>
                      <a:pt x="22" y="136"/>
                    </a:cubicBezTo>
                    <a:cubicBezTo>
                      <a:pt x="22" y="155"/>
                      <a:pt x="37" y="170"/>
                      <a:pt x="56" y="170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86" y="170"/>
                      <a:pt x="211" y="195"/>
                      <a:pt x="211" y="226"/>
                    </a:cubicBezTo>
                    <a:cubicBezTo>
                      <a:pt x="211" y="449"/>
                      <a:pt x="211" y="449"/>
                      <a:pt x="211" y="449"/>
                    </a:cubicBezTo>
                    <a:cubicBezTo>
                      <a:pt x="204" y="449"/>
                      <a:pt x="196" y="449"/>
                      <a:pt x="189" y="449"/>
                    </a:cubicBezTo>
                    <a:cubicBezTo>
                      <a:pt x="189" y="226"/>
                      <a:pt x="189" y="226"/>
                      <a:pt x="189" y="226"/>
                    </a:cubicBezTo>
                    <a:cubicBezTo>
                      <a:pt x="189" y="208"/>
                      <a:pt x="174" y="192"/>
                      <a:pt x="155" y="192"/>
                    </a:cubicBezTo>
                    <a:cubicBezTo>
                      <a:pt x="56" y="193"/>
                      <a:pt x="56" y="193"/>
                      <a:pt x="56" y="193"/>
                    </a:cubicBezTo>
                    <a:cubicBezTo>
                      <a:pt x="25" y="193"/>
                      <a:pt x="0" y="167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"/>
                      <a:pt x="14" y="1"/>
                      <a:pt x="22" y="2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5" name="Freeform 7"/>
              <p:cNvSpPr/>
              <p:nvPr/>
            </p:nvSpPr>
            <p:spPr bwMode="auto">
              <a:xfrm>
                <a:off x="9294813" y="2287588"/>
                <a:ext cx="1441450" cy="1331912"/>
              </a:xfrm>
              <a:custGeom>
                <a:avLst/>
                <a:gdLst>
                  <a:gd name="T0" fmla="*/ 14 w 306"/>
                  <a:gd name="T1" fmla="*/ 2 h 283"/>
                  <a:gd name="T2" fmla="*/ 14 w 306"/>
                  <a:gd name="T3" fmla="*/ 86 h 283"/>
                  <a:gd name="T4" fmla="*/ 36 w 306"/>
                  <a:gd name="T5" fmla="*/ 107 h 283"/>
                  <a:gd name="T6" fmla="*/ 271 w 306"/>
                  <a:gd name="T7" fmla="*/ 107 h 283"/>
                  <a:gd name="T8" fmla="*/ 306 w 306"/>
                  <a:gd name="T9" fmla="*/ 143 h 283"/>
                  <a:gd name="T10" fmla="*/ 306 w 306"/>
                  <a:gd name="T11" fmla="*/ 283 h 283"/>
                  <a:gd name="T12" fmla="*/ 292 w 306"/>
                  <a:gd name="T13" fmla="*/ 283 h 283"/>
                  <a:gd name="T14" fmla="*/ 292 w 306"/>
                  <a:gd name="T15" fmla="*/ 143 h 283"/>
                  <a:gd name="T16" fmla="*/ 271 w 306"/>
                  <a:gd name="T17" fmla="*/ 121 h 283"/>
                  <a:gd name="T18" fmla="*/ 36 w 306"/>
                  <a:gd name="T19" fmla="*/ 121 h 283"/>
                  <a:gd name="T20" fmla="*/ 0 w 306"/>
                  <a:gd name="T21" fmla="*/ 86 h 283"/>
                  <a:gd name="T22" fmla="*/ 0 w 306"/>
                  <a:gd name="T23" fmla="*/ 0 h 283"/>
                  <a:gd name="T24" fmla="*/ 14 w 306"/>
                  <a:gd name="T25" fmla="*/ 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" h="283">
                    <a:moveTo>
                      <a:pt x="14" y="2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98"/>
                      <a:pt x="24" y="107"/>
                      <a:pt x="36" y="107"/>
                    </a:cubicBezTo>
                    <a:cubicBezTo>
                      <a:pt x="271" y="107"/>
                      <a:pt x="271" y="107"/>
                      <a:pt x="271" y="107"/>
                    </a:cubicBezTo>
                    <a:cubicBezTo>
                      <a:pt x="290" y="107"/>
                      <a:pt x="306" y="123"/>
                      <a:pt x="306" y="143"/>
                    </a:cubicBezTo>
                    <a:cubicBezTo>
                      <a:pt x="306" y="283"/>
                      <a:pt x="306" y="283"/>
                      <a:pt x="306" y="283"/>
                    </a:cubicBezTo>
                    <a:cubicBezTo>
                      <a:pt x="301" y="283"/>
                      <a:pt x="297" y="283"/>
                      <a:pt x="292" y="283"/>
                    </a:cubicBezTo>
                    <a:cubicBezTo>
                      <a:pt x="292" y="143"/>
                      <a:pt x="292" y="143"/>
                      <a:pt x="292" y="143"/>
                    </a:cubicBezTo>
                    <a:cubicBezTo>
                      <a:pt x="292" y="131"/>
                      <a:pt x="282" y="121"/>
                      <a:pt x="271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16" y="121"/>
                      <a:pt x="0" y="106"/>
                      <a:pt x="0" y="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1"/>
                      <a:pt x="10" y="1"/>
                      <a:pt x="14" y="2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  <p:sp>
            <p:nvSpPr>
              <p:cNvPr id="6" name="Freeform 8"/>
              <p:cNvSpPr/>
              <p:nvPr/>
            </p:nvSpPr>
            <p:spPr bwMode="auto">
              <a:xfrm>
                <a:off x="9380538" y="2400300"/>
                <a:ext cx="1676400" cy="833437"/>
              </a:xfrm>
              <a:custGeom>
                <a:avLst/>
                <a:gdLst>
                  <a:gd name="T0" fmla="*/ 7 w 356"/>
                  <a:gd name="T1" fmla="*/ 1 h 177"/>
                  <a:gd name="T2" fmla="*/ 7 w 356"/>
                  <a:gd name="T3" fmla="*/ 61 h 177"/>
                  <a:gd name="T4" fmla="*/ 19 w 356"/>
                  <a:gd name="T5" fmla="*/ 72 h 177"/>
                  <a:gd name="T6" fmla="*/ 336 w 356"/>
                  <a:gd name="T7" fmla="*/ 72 h 177"/>
                  <a:gd name="T8" fmla="*/ 356 w 356"/>
                  <a:gd name="T9" fmla="*/ 91 h 177"/>
                  <a:gd name="T10" fmla="*/ 356 w 356"/>
                  <a:gd name="T11" fmla="*/ 177 h 177"/>
                  <a:gd name="T12" fmla="*/ 348 w 356"/>
                  <a:gd name="T13" fmla="*/ 177 h 177"/>
                  <a:gd name="T14" fmla="*/ 348 w 356"/>
                  <a:gd name="T15" fmla="*/ 91 h 177"/>
                  <a:gd name="T16" fmla="*/ 336 w 356"/>
                  <a:gd name="T17" fmla="*/ 80 h 177"/>
                  <a:gd name="T18" fmla="*/ 19 w 356"/>
                  <a:gd name="T19" fmla="*/ 80 h 177"/>
                  <a:gd name="T20" fmla="*/ 0 w 356"/>
                  <a:gd name="T21" fmla="*/ 61 h 177"/>
                  <a:gd name="T22" fmla="*/ 0 w 356"/>
                  <a:gd name="T23" fmla="*/ 0 h 177"/>
                  <a:gd name="T24" fmla="*/ 7 w 356"/>
                  <a:gd name="T25" fmla="*/ 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6" h="177">
                    <a:moveTo>
                      <a:pt x="7" y="1"/>
                    </a:moveTo>
                    <a:cubicBezTo>
                      <a:pt x="7" y="61"/>
                      <a:pt x="7" y="61"/>
                      <a:pt x="7" y="61"/>
                    </a:cubicBezTo>
                    <a:cubicBezTo>
                      <a:pt x="7" y="67"/>
                      <a:pt x="13" y="72"/>
                      <a:pt x="19" y="72"/>
                    </a:cubicBezTo>
                    <a:cubicBezTo>
                      <a:pt x="336" y="72"/>
                      <a:pt x="336" y="72"/>
                      <a:pt x="336" y="72"/>
                    </a:cubicBezTo>
                    <a:cubicBezTo>
                      <a:pt x="347" y="72"/>
                      <a:pt x="356" y="81"/>
                      <a:pt x="356" y="91"/>
                    </a:cubicBezTo>
                    <a:cubicBezTo>
                      <a:pt x="356" y="177"/>
                      <a:pt x="356" y="177"/>
                      <a:pt x="356" y="177"/>
                    </a:cubicBezTo>
                    <a:cubicBezTo>
                      <a:pt x="353" y="177"/>
                      <a:pt x="350" y="177"/>
                      <a:pt x="348" y="177"/>
                    </a:cubicBezTo>
                    <a:cubicBezTo>
                      <a:pt x="348" y="91"/>
                      <a:pt x="348" y="91"/>
                      <a:pt x="348" y="91"/>
                    </a:cubicBezTo>
                    <a:cubicBezTo>
                      <a:pt x="348" y="85"/>
                      <a:pt x="343" y="80"/>
                      <a:pt x="336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8" y="80"/>
                      <a:pt x="0" y="71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5" y="1"/>
                      <a:pt x="7" y="1"/>
                    </a:cubicBezTo>
                    <a:close/>
                  </a:path>
                </a:pathLst>
              </a:custGeom>
              <a:solidFill>
                <a:srgbClr val="128FC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/>
              </a:p>
            </p:txBody>
          </p:sp>
        </p:grpSp>
        <p:sp>
          <p:nvSpPr>
            <p:cNvPr id="12" name="Freeform 9"/>
            <p:cNvSpPr/>
            <p:nvPr/>
          </p:nvSpPr>
          <p:spPr bwMode="auto">
            <a:xfrm>
              <a:off x="9694244" y="1919399"/>
              <a:ext cx="1344333" cy="730552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solidFill>
              <a:srgbClr val="0070C0">
                <a:alpha val="66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6505884" y="1396819"/>
              <a:ext cx="1404177" cy="763073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solidFill>
              <a:srgbClr val="0070C0">
                <a:alpha val="33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7489087" y="1754742"/>
              <a:ext cx="2754851" cy="1497071"/>
            </a:xfrm>
            <a:custGeom>
              <a:avLst/>
              <a:gdLst>
                <a:gd name="T0" fmla="*/ 453 w 495"/>
                <a:gd name="T1" fmla="*/ 148 h 299"/>
                <a:gd name="T2" fmla="*/ 363 w 495"/>
                <a:gd name="T3" fmla="*/ 57 h 299"/>
                <a:gd name="T4" fmla="*/ 351 w 495"/>
                <a:gd name="T5" fmla="*/ 58 h 299"/>
                <a:gd name="T6" fmla="*/ 250 w 495"/>
                <a:gd name="T7" fmla="*/ 0 h 299"/>
                <a:gd name="T8" fmla="*/ 135 w 495"/>
                <a:gd name="T9" fmla="*/ 91 h 299"/>
                <a:gd name="T10" fmla="*/ 124 w 495"/>
                <a:gd name="T11" fmla="*/ 90 h 299"/>
                <a:gd name="T12" fmla="*/ 61 w 495"/>
                <a:gd name="T13" fmla="*/ 140 h 299"/>
                <a:gd name="T14" fmla="*/ 0 w 495"/>
                <a:gd name="T15" fmla="*/ 218 h 299"/>
                <a:gd name="T16" fmla="*/ 81 w 495"/>
                <a:gd name="T17" fmla="*/ 299 h 299"/>
                <a:gd name="T18" fmla="*/ 414 w 495"/>
                <a:gd name="T19" fmla="*/ 299 h 299"/>
                <a:gd name="T20" fmla="*/ 495 w 495"/>
                <a:gd name="T21" fmla="*/ 218 h 299"/>
                <a:gd name="T22" fmla="*/ 453 w 495"/>
                <a:gd name="T23" fmla="*/ 1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299">
                  <a:moveTo>
                    <a:pt x="453" y="148"/>
                  </a:moveTo>
                  <a:cubicBezTo>
                    <a:pt x="453" y="98"/>
                    <a:pt x="413" y="57"/>
                    <a:pt x="363" y="57"/>
                  </a:cubicBezTo>
                  <a:cubicBezTo>
                    <a:pt x="359" y="57"/>
                    <a:pt x="355" y="58"/>
                    <a:pt x="351" y="58"/>
                  </a:cubicBezTo>
                  <a:cubicBezTo>
                    <a:pt x="331" y="23"/>
                    <a:pt x="293" y="0"/>
                    <a:pt x="250" y="0"/>
                  </a:cubicBezTo>
                  <a:cubicBezTo>
                    <a:pt x="194" y="0"/>
                    <a:pt x="147" y="39"/>
                    <a:pt x="135" y="91"/>
                  </a:cubicBezTo>
                  <a:cubicBezTo>
                    <a:pt x="131" y="91"/>
                    <a:pt x="128" y="90"/>
                    <a:pt x="124" y="90"/>
                  </a:cubicBezTo>
                  <a:cubicBezTo>
                    <a:pt x="94" y="90"/>
                    <a:pt x="68" y="112"/>
                    <a:pt x="61" y="140"/>
                  </a:cubicBezTo>
                  <a:cubicBezTo>
                    <a:pt x="26" y="149"/>
                    <a:pt x="0" y="180"/>
                    <a:pt x="0" y="218"/>
                  </a:cubicBezTo>
                  <a:cubicBezTo>
                    <a:pt x="0" y="263"/>
                    <a:pt x="37" y="299"/>
                    <a:pt x="81" y="299"/>
                  </a:cubicBezTo>
                  <a:cubicBezTo>
                    <a:pt x="414" y="299"/>
                    <a:pt x="414" y="299"/>
                    <a:pt x="414" y="299"/>
                  </a:cubicBezTo>
                  <a:cubicBezTo>
                    <a:pt x="459" y="299"/>
                    <a:pt x="495" y="263"/>
                    <a:pt x="495" y="218"/>
                  </a:cubicBezTo>
                  <a:cubicBezTo>
                    <a:pt x="495" y="188"/>
                    <a:pt x="478" y="162"/>
                    <a:pt x="453" y="1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100000">
                  <a:srgbClr val="281F8E"/>
                </a:gs>
              </a:gsLst>
              <a:lin ang="27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2761" y="2584205"/>
              <a:ext cx="2540404" cy="37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数据渠道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909" y="3711609"/>
              <a:ext cx="4751668" cy="221698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95656BD-FB83-E547-8AF1-2097D030936F}"/>
              </a:ext>
            </a:extLst>
          </p:cNvPr>
          <p:cNvSpPr/>
          <p:nvPr/>
        </p:nvSpPr>
        <p:spPr>
          <a:xfrm>
            <a:off x="255679" y="1242786"/>
            <a:ext cx="5986690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Menlo Regular" panose="020B0609030804020204" pitchFamily="49" charset="0"/>
              <a:buChar char="☺"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百度知道语料库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LCQMC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https://github.com/xiaohai-AI/lcqmc_data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Menlo Regular" panose="020B0609030804020204" pitchFamily="49" charset="0"/>
              <a:buChar char="☺"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蚂蚁金融语义相似度数据集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AFQMC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https://tianchi.aliyun.com/dataset/dataDetail?dataId=106411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Menlo Regular" panose="020B0609030804020204" pitchFamily="49" charset="0"/>
              <a:buChar char="☺"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小黄鸡语料库：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https://github.com/pzy2000/-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A1992B4-9C3E-452B-9CA9-E8958D222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532316"/>
              </p:ext>
            </p:extLst>
          </p:nvPr>
        </p:nvGraphicFramePr>
        <p:xfrm>
          <a:off x="1799413" y="4800466"/>
          <a:ext cx="1556004" cy="133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Worksheet" showAsIcon="1" r:id="rId7" imgW="914597" imgH="787283" progId="Excel.Sheet.12">
                  <p:embed/>
                </p:oleObj>
              </mc:Choice>
              <mc:Fallback>
                <p:oleObj name="Worksheet" showAsIcon="1" r:id="rId7" imgW="914597" imgH="7872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9413" y="4800466"/>
                        <a:ext cx="1556004" cy="1339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2AEAC860-2DD4-4000-BBC1-6534C2736939}"/>
              </a:ext>
            </a:extLst>
          </p:cNvPr>
          <p:cNvSpPr txBox="1"/>
          <p:nvPr/>
        </p:nvSpPr>
        <p:spPr>
          <a:xfrm>
            <a:off x="1799413" y="5430548"/>
            <a:ext cx="1801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字段关联关系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9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0.85117 -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5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3944 -3.703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9159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NJU_VIPBlue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JU_VIPBlue" id="{5F6B994A-01B3-41C3-8DC6-A5F7CCD7136B}" vid="{144AFB21-B530-4CC7-8FE4-E11BB930288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NJU_VIPBlue</Template>
  <TotalTime>1082</TotalTime>
  <Words>870</Words>
  <Application>Microsoft Office PowerPoint</Application>
  <PresentationFormat>宽屏</PresentationFormat>
  <Paragraphs>79</Paragraphs>
  <Slides>15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Amputa Bangiz</vt:lpstr>
      <vt:lpstr>Menlo Regular</vt:lpstr>
      <vt:lpstr>等线</vt:lpstr>
      <vt:lpstr>微软雅黑</vt:lpstr>
      <vt:lpstr>微软雅黑</vt:lpstr>
      <vt:lpstr>Arial</vt:lpstr>
      <vt:lpstr>Times New Roman</vt:lpstr>
      <vt:lpstr>Wingdings</vt:lpstr>
      <vt:lpstr>NJU_VIPBlue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Yan Kenyon</cp:lastModifiedBy>
  <cp:revision>852</cp:revision>
  <dcterms:created xsi:type="dcterms:W3CDTF">2020-09-23T06:04:36Z</dcterms:created>
  <dcterms:modified xsi:type="dcterms:W3CDTF">2022-04-14T07:19:23Z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